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handoutMasterIdLst>
    <p:handoutMasterId r:id="rId30"/>
  </p:handoutMasterIdLst>
  <p:sldIdLst>
    <p:sldId id="256" r:id="rId3"/>
    <p:sldId id="261" r:id="rId4"/>
    <p:sldId id="262" r:id="rId5"/>
    <p:sldId id="264" r:id="rId6"/>
    <p:sldId id="265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  <p:sldId id="283" r:id="rId28"/>
    <p:sldId id="286" r:id="rId29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944" y="-402"/>
      </p:cViewPr>
      <p:guideLst>
        <p:guide orient="horz" pos="2160"/>
        <p:guide pos="288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363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4AD0-A353-4E9E-B686-83E0EA73283B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4A398-5C1F-41FE-931E-F4DE13605C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88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44541"/>
            <a:ext cx="7772400" cy="51275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E6C31-EE7A-4411-A45C-DDF7D2352E4A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678030-9616-401B-859B-C9A7A46604E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85794"/>
            <a:ext cx="8229600" cy="649324"/>
          </a:xfrm>
          <a:prstGeom prst="rect">
            <a:avLst/>
          </a:prstGeom>
        </p:spPr>
        <p:txBody>
          <a:bodyPr/>
          <a:lstStyle>
            <a:lvl1pPr algn="l">
              <a:defRPr sz="2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617681"/>
            <a:ext cx="8229600" cy="4525963"/>
          </a:xfrm>
          <a:prstGeom prst="rect">
            <a:avLst/>
          </a:prstGeom>
        </p:spPr>
        <p:txBody>
          <a:bodyPr/>
          <a:lstStyle>
            <a:lvl1pPr marL="514350" marR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000">
                <a:latin typeface="+mj-ea"/>
                <a:ea typeface="+mj-ea"/>
              </a:defRPr>
            </a:lvl1pPr>
            <a:lvl2pPr marL="857250" indent="-400050" algn="l">
              <a:lnSpc>
                <a:spcPct val="150000"/>
              </a:lnSpc>
              <a:buFont typeface="Arial" pitchFamily="34" charset="0"/>
              <a:buChar char="•"/>
              <a:defRPr sz="1800">
                <a:latin typeface="+mj-ea"/>
                <a:ea typeface="+mj-ea"/>
              </a:defRPr>
            </a:lvl2pPr>
            <a:lvl3pPr marL="1314450" indent="-400050" algn="l">
              <a:lnSpc>
                <a:spcPct val="150000"/>
              </a:lnSpc>
              <a:buFont typeface="Arial" pitchFamily="34" charset="0"/>
              <a:buChar char="•"/>
              <a:defRPr sz="1600">
                <a:latin typeface="+mj-ea"/>
                <a:ea typeface="+mj-ea"/>
              </a:defRPr>
            </a:lvl3pPr>
            <a:lvl4pPr algn="l">
              <a:buNone/>
              <a:defRPr sz="1400">
                <a:latin typeface="+mj-ea"/>
                <a:ea typeface="+mj-ea"/>
              </a:defRPr>
            </a:lvl4pPr>
            <a:lvl5pPr>
              <a:buNone/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第一级：单击此处编辑母版标题样式</a:t>
            </a:r>
          </a:p>
          <a:p>
            <a:pPr lvl="1"/>
            <a:r>
              <a:rPr lang="zh-CN" altLang="en-US" dirty="0" smtClean="0"/>
              <a:t>第二级：单击此处编辑母版标题样式</a:t>
            </a:r>
          </a:p>
          <a:p>
            <a:pPr lvl="2"/>
            <a:r>
              <a:rPr lang="zh-CN" altLang="en-US" dirty="0" smtClean="0"/>
              <a:t>第三级：单击此处编辑母版标题样式</a:t>
            </a:r>
          </a:p>
          <a:p>
            <a:pPr lvl="0"/>
            <a:endParaRPr lang="en-US" altLang="zh-CN" dirty="0" smtClean="0"/>
          </a:p>
          <a:p>
            <a:pPr lvl="0"/>
            <a:endParaRPr lang="en-US" altLang="zh-CN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zh-CN" altLang="en-US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143644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altLang="zh-CN" dirty="0" smtClean="0"/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E6C31-EE7A-4411-A45C-DDF7D2352E4A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678030-9616-401B-859B-C9A7A46604E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6EBCB-A38A-4D86-9BED-7BA271DF8189}" type="datetimeFigureOut">
              <a:rPr lang="zh-CN" altLang="en-US" smtClean="0"/>
              <a:pPr/>
              <a:t>2016/8/31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77FBF-94F8-465B-905E-650EA66846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\Desktop\图片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5"/>
            <a:ext cx="9148129" cy="44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\Desktop\图片2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5950"/>
            <a:ext cx="914400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1900" y="1844824"/>
            <a:ext cx="634019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网页设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计需求分析法则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2448" y="2819684"/>
            <a:ext cx="23391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主讲人：谭老师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副标题 1"/>
          <p:cNvSpPr txBox="1">
            <a:spLocks/>
          </p:cNvSpPr>
          <p:nvPr/>
        </p:nvSpPr>
        <p:spPr>
          <a:xfrm>
            <a:off x="251520" y="734315"/>
            <a:ext cx="6624736" cy="4624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日韩风网页设计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40960" cy="489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8148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副标题 1"/>
          <p:cNvSpPr txBox="1">
            <a:spLocks/>
          </p:cNvSpPr>
          <p:nvPr/>
        </p:nvSpPr>
        <p:spPr>
          <a:xfrm>
            <a:off x="251520" y="734315"/>
            <a:ext cx="6624736" cy="4624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欧美风网页设计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62596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9591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副标题 1"/>
          <p:cNvSpPr txBox="1">
            <a:spLocks/>
          </p:cNvSpPr>
          <p:nvPr/>
        </p:nvSpPr>
        <p:spPr>
          <a:xfrm>
            <a:off x="251520" y="734315"/>
            <a:ext cx="6624736" cy="4624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个性化网页设计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312898"/>
            <a:ext cx="8640961" cy="499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9919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副标题 1"/>
          <p:cNvSpPr txBox="1">
            <a:spLocks/>
          </p:cNvSpPr>
          <p:nvPr/>
        </p:nvSpPr>
        <p:spPr>
          <a:xfrm>
            <a:off x="251520" y="734315"/>
            <a:ext cx="6624736" cy="4624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极简风网页设计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484784"/>
            <a:ext cx="8640960" cy="413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4210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副标题 1"/>
          <p:cNvSpPr txBox="1">
            <a:spLocks/>
          </p:cNvSpPr>
          <p:nvPr/>
        </p:nvSpPr>
        <p:spPr>
          <a:xfrm>
            <a:off x="251520" y="734315"/>
            <a:ext cx="6624736" cy="4624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扁平风网页设计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78560"/>
            <a:ext cx="8640960" cy="493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2834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39552" y="2204864"/>
            <a:ext cx="8093436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界面设计法则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4064" y="2996952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1"/>
                </a:solidFill>
                <a:latin typeface="+mj-ea"/>
                <a:ea typeface="+mj-ea"/>
              </a:rPr>
              <a:t>业务逻辑清晰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2137" y="2996952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1"/>
                </a:solidFill>
                <a:latin typeface="+mj-ea"/>
                <a:ea typeface="+mj-ea"/>
              </a:rPr>
              <a:t>用户体验良好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80408" y="2996952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1"/>
                </a:solidFill>
                <a:latin typeface="+mj-ea"/>
                <a:ea typeface="+mj-ea"/>
              </a:rPr>
              <a:t>页面设计精美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28283" y="2996952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1"/>
                </a:solidFill>
                <a:latin typeface="+mj-ea"/>
                <a:ea typeface="+mj-ea"/>
              </a:rPr>
              <a:t>网站目标明确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82334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 animBg="1"/>
      <p:bldP spid="5" grpId="0" animBg="1"/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1"/>
          <p:cNvSpPr txBox="1">
            <a:spLocks/>
          </p:cNvSpPr>
          <p:nvPr/>
        </p:nvSpPr>
        <p:spPr>
          <a:xfrm>
            <a:off x="323850" y="1556792"/>
            <a:ext cx="7992566" cy="417646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做网页设计，你需要了解客户的东西很多：</a:t>
            </a: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）建设网站的目的；</a:t>
            </a: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）栏目规划及每个栏目的表现形式和功能要求；</a:t>
            </a: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）网站主体色调、客户性别喜好、联系方式、旧版网址、偏好网址；</a:t>
            </a: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）根据行业和客户要求，哪些要着重表现；</a:t>
            </a: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）是否分期建设、考虑后期的兼容性；</a:t>
            </a: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网站类型。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79512" y="920333"/>
            <a:ext cx="8093436" cy="4924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600" b="1" dirty="0">
                <a:latin typeface="微软雅黑" pitchFamily="34" charset="-122"/>
                <a:ea typeface="微软雅黑" pitchFamily="34" charset="-122"/>
              </a:rPr>
              <a:t>内容和功能决定表现形式和界面设计</a:t>
            </a:r>
          </a:p>
        </p:txBody>
      </p:sp>
    </p:spTree>
    <p:extLst>
      <p:ext uri="{BB962C8B-B14F-4D97-AF65-F5344CB8AC3E}">
        <p14:creationId xmlns:p14="http://schemas.microsoft.com/office/powerpoint/2010/main" val="16620820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1"/>
          <p:cNvSpPr txBox="1">
            <a:spLocks/>
          </p:cNvSpPr>
          <p:nvPr/>
        </p:nvSpPr>
        <p:spPr>
          <a:xfrm>
            <a:off x="323850" y="1556792"/>
            <a:ext cx="8496622" cy="410445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个好的界面设计它的界面是弱化的，它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突出的是功能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，着重体现的是网站业提供给使用者主要是什么。这就涉及到浏览顺序、功能分区等等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让访客在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0.5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秒内就能把握网站的行业性质，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秒内就知道该从哪个地方开始使用这个网站，能点一次的，绝不点第二次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站不是动画片，在效率越来越高，社会心理越来越浮躁的中国，人们的耐心越来越小，心理承受能力越来越低。效果可以体现意境，点到为止。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79512" y="920333"/>
            <a:ext cx="8093436" cy="4924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600" b="1" dirty="0">
                <a:latin typeface="微软雅黑" pitchFamily="34" charset="-122"/>
                <a:ea typeface="微软雅黑" pitchFamily="34" charset="-122"/>
              </a:rPr>
              <a:t>界</a:t>
            </a:r>
            <a:r>
              <a:rPr lang="zh-CN" altLang="en-US" sz="2600" b="1" dirty="0" smtClean="0">
                <a:latin typeface="微软雅黑" pitchFamily="34" charset="-122"/>
                <a:ea typeface="微软雅黑" pitchFamily="34" charset="-122"/>
              </a:rPr>
              <a:t>面进行适当弱</a:t>
            </a:r>
            <a:r>
              <a:rPr lang="zh-CN" altLang="en-US" sz="2600" b="1" dirty="0">
                <a:latin typeface="微软雅黑" pitchFamily="34" charset="-122"/>
                <a:ea typeface="微软雅黑" pitchFamily="34" charset="-122"/>
              </a:rPr>
              <a:t>化</a:t>
            </a:r>
          </a:p>
        </p:txBody>
      </p:sp>
    </p:spTree>
    <p:extLst>
      <p:ext uri="{BB962C8B-B14F-4D97-AF65-F5344CB8AC3E}">
        <p14:creationId xmlns:p14="http://schemas.microsoft.com/office/powerpoint/2010/main" val="19252321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1"/>
          <p:cNvSpPr txBox="1">
            <a:spLocks/>
          </p:cNvSpPr>
          <p:nvPr/>
        </p:nvSpPr>
        <p:spPr>
          <a:xfrm>
            <a:off x="323850" y="1556792"/>
            <a:ext cx="8496622" cy="410445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模块化不仅可以提高重用性，也能统一网站风格，还可以降低程序开发的强度。这里就涉及一些尺寸、模数、宽容度、命名规范等等知识了，不再冗述。</a:t>
            </a: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无论是架构还是模块或图片，都要考虑可修改性强。举个简单的例子，图标、按钮等，很多人喜欢制作图片，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个按钮就是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张图片。如果只做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3-5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类按钮的背景图片，然后用在网页代码里打上文字，那么修改起来就简单了，让程序员自己改字就可以了。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79512" y="920333"/>
            <a:ext cx="8093436" cy="4924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600" b="1" dirty="0">
                <a:latin typeface="微软雅黑" pitchFamily="34" charset="-122"/>
                <a:ea typeface="微软雅黑" pitchFamily="34" charset="-122"/>
              </a:rPr>
              <a:t>模块化和可修改性强</a:t>
            </a:r>
          </a:p>
        </p:txBody>
      </p:sp>
    </p:spTree>
    <p:extLst>
      <p:ext uri="{BB962C8B-B14F-4D97-AF65-F5344CB8AC3E}">
        <p14:creationId xmlns:p14="http://schemas.microsoft.com/office/powerpoint/2010/main" val="6327761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1"/>
          <p:cNvSpPr txBox="1">
            <a:spLocks/>
          </p:cNvSpPr>
          <p:nvPr/>
        </p:nvSpPr>
        <p:spPr>
          <a:xfrm>
            <a:off x="323850" y="1556792"/>
            <a:ext cx="8496622" cy="410445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设计界动辄就大谈什么“创意”，我要说的是，还没有搞清目的意义内容，还没在技术制作上臻于完善的基础上，用创意和特效来迷惑客户和访客是可耻的。一个网页设计者的分析能力远比创意来的重要</a:t>
            </a:r>
          </a:p>
        </p:txBody>
      </p:sp>
      <p:sp>
        <p:nvSpPr>
          <p:cNvPr id="25" name="矩形 24"/>
          <p:cNvSpPr/>
          <p:nvPr/>
        </p:nvSpPr>
        <p:spPr>
          <a:xfrm>
            <a:off x="179512" y="920333"/>
            <a:ext cx="8093436" cy="4924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600" b="1" dirty="0"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zh-CN" altLang="en-US" sz="2600" b="1" dirty="0" smtClean="0">
                <a:latin typeface="微软雅黑" pitchFamily="34" charset="-122"/>
                <a:ea typeface="微软雅黑" pitchFamily="34" charset="-122"/>
              </a:rPr>
              <a:t>析能力大于创意能力</a:t>
            </a:r>
            <a:endParaRPr lang="zh-CN" altLang="en-US" sz="2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2481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611560" y="2276872"/>
            <a:ext cx="1733841" cy="17338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需求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分析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55776" y="2554425"/>
            <a:ext cx="1224136" cy="1224136"/>
          </a:xfrm>
          <a:prstGeom prst="ellipse">
            <a:avLst/>
          </a:prstGeom>
          <a:solidFill>
            <a:srgbClr val="00B050"/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功能策划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995936" y="2554425"/>
            <a:ext cx="1224136" cy="122413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交互原型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436096" y="2276873"/>
            <a:ext cx="1656184" cy="1656184"/>
          </a:xfrm>
          <a:prstGeom prst="ellipse">
            <a:avLst/>
          </a:prstGeom>
          <a:solidFill>
            <a:schemeClr val="accent4"/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界面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设计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03648" y="1412776"/>
            <a:ext cx="6336704" cy="4924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600" b="1" dirty="0" smtClean="0">
                <a:latin typeface="微软雅黑" pitchFamily="34" charset="-122"/>
                <a:ea typeface="微软雅黑" pitchFamily="34" charset="-122"/>
              </a:rPr>
              <a:t>专</a:t>
            </a:r>
            <a:r>
              <a:rPr lang="zh-CN" altLang="en-US" sz="2600" b="1" dirty="0">
                <a:latin typeface="微软雅黑" pitchFamily="34" charset="-122"/>
                <a:ea typeface="微软雅黑" pitchFamily="34" charset="-122"/>
              </a:rPr>
              <a:t>业的网页设计，需要经历以下几个阶</a:t>
            </a:r>
            <a:r>
              <a:rPr lang="zh-CN" altLang="en-US" sz="2600" b="1" dirty="0" smtClean="0">
                <a:latin typeface="微软雅黑" pitchFamily="34" charset="-122"/>
                <a:ea typeface="微软雅黑" pitchFamily="34" charset="-122"/>
              </a:rPr>
              <a:t>段</a:t>
            </a:r>
            <a:endParaRPr lang="zh-CN" altLang="en-US" sz="2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308304" y="2482417"/>
            <a:ext cx="1224136" cy="1224136"/>
          </a:xfrm>
          <a:prstGeom prst="ellipse">
            <a:avLst/>
          </a:prstGeom>
          <a:solidFill>
            <a:schemeClr val="accent5"/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界面调整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39748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5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39552" y="2204864"/>
            <a:ext cx="8093436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网页作品赏析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副标题 1"/>
          <p:cNvSpPr txBox="1">
            <a:spLocks/>
          </p:cNvSpPr>
          <p:nvPr/>
        </p:nvSpPr>
        <p:spPr>
          <a:xfrm>
            <a:off x="229947" y="3068960"/>
            <a:ext cx="8712646" cy="129614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每天进行大量的设计作品赏析，非常利于提高我们的设计美感，避免出现设计误区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34555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sers\chufeng\Desktop\认识网页设计\JxeAJWfEt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0728"/>
            <a:ext cx="868045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8238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Users\chufeng\Desktop\认识网页设计\503383049_2011072023280188750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80728"/>
            <a:ext cx="8308975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1644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761274" cy="501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8750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705237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8938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80728"/>
            <a:ext cx="8724391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07282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素材\UI界面风格设计\liGbp8LKdK8fxT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12875"/>
            <a:ext cx="8697912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8750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图片3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454"/>
            <a:ext cx="9144000" cy="30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图片3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9733"/>
            <a:ext cx="9144000" cy="379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5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39552" y="2204864"/>
            <a:ext cx="8093436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需求分析法则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4064" y="2996952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受众人群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2137" y="2996952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用户特点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80408" y="2996952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需求功能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28283" y="2996952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风格表现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8187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 animBg="1"/>
      <p:bldP spid="5" grpId="0" animBg="1"/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323528" y="1124744"/>
            <a:ext cx="1224136" cy="12241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受众人群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35696" y="1231252"/>
            <a:ext cx="6768752" cy="4924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600" b="1" dirty="0" smtClean="0">
                <a:latin typeface="微软雅黑" pitchFamily="34" charset="-122"/>
                <a:ea typeface="微软雅黑" pitchFamily="34" charset="-122"/>
              </a:rPr>
              <a:t>对受众人群进行分类</a:t>
            </a:r>
            <a:endParaRPr lang="zh-CN" altLang="en-US" sz="2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7704" y="1844824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文化差异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55777" y="1844824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社会阶层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4048" y="1844824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年龄层次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52121" y="1844824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地域划分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08920"/>
            <a:ext cx="52482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891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1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323528" y="1124744"/>
            <a:ext cx="1224136" cy="12241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用户特点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35696" y="1231252"/>
            <a:ext cx="6768752" cy="4924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600" b="1" dirty="0" smtClean="0">
                <a:latin typeface="微软雅黑" pitchFamily="34" charset="-122"/>
                <a:ea typeface="微软雅黑" pitchFamily="34" charset="-122"/>
              </a:rPr>
              <a:t>不同用户，对待同样事物观点会不一致</a:t>
            </a:r>
            <a:endParaRPr lang="zh-CN" altLang="en-US" sz="2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294" y="2667347"/>
            <a:ext cx="573405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副标题 1"/>
          <p:cNvSpPr txBox="1">
            <a:spLocks/>
          </p:cNvSpPr>
          <p:nvPr/>
        </p:nvSpPr>
        <p:spPr>
          <a:xfrm>
            <a:off x="1979712" y="1803399"/>
            <a:ext cx="6840760" cy="10495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针对不同的用户人群，再深入分析该用户人群的用户特点。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析越细越好，越全面越好，越准确越好。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7537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52340"/>
            <a:ext cx="42576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5331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323528" y="1124744"/>
            <a:ext cx="1224136" cy="12241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需求功能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35696" y="1231252"/>
            <a:ext cx="6768752" cy="4924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600" b="1" dirty="0">
                <a:latin typeface="微软雅黑" pitchFamily="34" charset="-122"/>
                <a:ea typeface="微软雅黑" pitchFamily="34" charset="-122"/>
              </a:rPr>
              <a:t>风</a:t>
            </a:r>
            <a:r>
              <a:rPr lang="zh-CN" altLang="en-US" sz="2600" b="1" dirty="0" smtClean="0">
                <a:latin typeface="微软雅黑" pitchFamily="34" charset="-122"/>
                <a:ea typeface="微软雅黑" pitchFamily="34" charset="-122"/>
              </a:rPr>
              <a:t>格设计为功能需求服务</a:t>
            </a:r>
            <a:endParaRPr lang="zh-CN" altLang="en-US" sz="2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9811" y="1844824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框架图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27884" y="1844824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原型图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76155" y="1844824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效果图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566617"/>
            <a:ext cx="453921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3" y="2493020"/>
            <a:ext cx="2560690" cy="389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8260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323528" y="1124744"/>
            <a:ext cx="1224136" cy="12241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风格表现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35696" y="1231252"/>
            <a:ext cx="6768752" cy="4924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600" b="1" dirty="0">
                <a:latin typeface="微软雅黑" pitchFamily="34" charset="-122"/>
                <a:ea typeface="微软雅黑" pitchFamily="34" charset="-122"/>
              </a:rPr>
              <a:t>设</a:t>
            </a:r>
            <a:r>
              <a:rPr lang="zh-CN" altLang="en-US" sz="2600" b="1" dirty="0" smtClean="0">
                <a:latin typeface="微软雅黑" pitchFamily="34" charset="-122"/>
                <a:ea typeface="微软雅黑" pitchFamily="34" charset="-122"/>
              </a:rPr>
              <a:t>计风格可以进行归纳汇总</a:t>
            </a:r>
            <a:endParaRPr lang="zh-CN" altLang="en-US" sz="2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9811" y="3140968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中国风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27884" y="3140968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日韩风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76155" y="3140968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欧美风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副标题 1"/>
          <p:cNvSpPr txBox="1">
            <a:spLocks/>
          </p:cNvSpPr>
          <p:nvPr/>
        </p:nvSpPr>
        <p:spPr>
          <a:xfrm>
            <a:off x="1979712" y="1803399"/>
            <a:ext cx="6840760" cy="17696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处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理好页面之间和页面内的秩序与内容的关系。为了达到最佳的视觉表现效果，反复推敲整体布局的合理性，使浏览者有一个流畅的视觉体验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功能型、信息型网站设计不需要个性化设计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89450" y="3789040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扁平风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79712" y="3789040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个性化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27785" y="3789040"/>
            <a:ext cx="1368053" cy="432048"/>
          </a:xfrm>
          <a:prstGeom prst="rect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j-ea"/>
                <a:ea typeface="+mj-ea"/>
              </a:rPr>
              <a:t>极简风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98185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35222"/>
            <a:ext cx="8640960" cy="4498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副标题 1"/>
          <p:cNvSpPr txBox="1">
            <a:spLocks/>
          </p:cNvSpPr>
          <p:nvPr/>
        </p:nvSpPr>
        <p:spPr>
          <a:xfrm>
            <a:off x="251520" y="734315"/>
            <a:ext cx="6624736" cy="4624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5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中国风网页设计</a:t>
            </a:r>
            <a:endParaRPr lang="zh-CN" altLang="en-US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3329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2eaa0d8bcab13577ef5e341ebdecd7cedf5a5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prstDash val="sysDash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1048</Words>
  <Application>Microsoft Office PowerPoint</Application>
  <PresentationFormat>全屏显示(4:3)</PresentationFormat>
  <Paragraphs>69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admin</cp:lastModifiedBy>
  <cp:revision>72</cp:revision>
  <dcterms:created xsi:type="dcterms:W3CDTF">2015-06-29T07:19:00Z</dcterms:created>
  <dcterms:modified xsi:type="dcterms:W3CDTF">2016-08-31T11:36:34Z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